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5"/>
  </p:sldMasterIdLst>
  <p:sldIdLst>
    <p:sldId id="263" r:id="rId6"/>
  </p:sldIdLst>
  <p:sldSz cx="30279975" cy="21388388"/>
  <p:notesSz cx="9874250" cy="6797675"/>
  <p:defaultTextStyle>
    <a:defPPr>
      <a:defRPr lang="de-DE"/>
    </a:defPPr>
    <a:lvl1pPr algn="l" defTabSz="1474788" rtl="0" fontAlgn="base">
      <a:spcBef>
        <a:spcPct val="0"/>
      </a:spcBef>
      <a:spcAft>
        <a:spcPct val="0"/>
      </a:spcAft>
      <a:defRPr sz="58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1474788" indent="-1017588" algn="l" defTabSz="1474788" rtl="0" fontAlgn="base">
      <a:spcBef>
        <a:spcPct val="0"/>
      </a:spcBef>
      <a:spcAft>
        <a:spcPct val="0"/>
      </a:spcAft>
      <a:defRPr sz="58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2951163" indent="-2036763" algn="l" defTabSz="1474788" rtl="0" fontAlgn="base">
      <a:spcBef>
        <a:spcPct val="0"/>
      </a:spcBef>
      <a:spcAft>
        <a:spcPct val="0"/>
      </a:spcAft>
      <a:defRPr sz="58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4427538" indent="-3055938" algn="l" defTabSz="1474788" rtl="0" fontAlgn="base">
      <a:spcBef>
        <a:spcPct val="0"/>
      </a:spcBef>
      <a:spcAft>
        <a:spcPct val="0"/>
      </a:spcAft>
      <a:defRPr sz="58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5903913" indent="-4075113" algn="l" defTabSz="1474788" rtl="0" fontAlgn="base">
      <a:spcBef>
        <a:spcPct val="0"/>
      </a:spcBef>
      <a:spcAft>
        <a:spcPct val="0"/>
      </a:spcAft>
      <a:defRPr sz="58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58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58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58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58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736">
          <p15:clr>
            <a:srgbClr val="A4A3A4"/>
          </p15:clr>
        </p15:guide>
        <p15:guide id="2" pos="95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7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590" autoAdjust="0"/>
    <p:restoredTop sz="96197" autoAdjust="0"/>
  </p:normalViewPr>
  <p:slideViewPr>
    <p:cSldViewPr snapToGrid="0" snapToObjects="1">
      <p:cViewPr>
        <p:scale>
          <a:sx n="35" d="100"/>
          <a:sy n="35" d="100"/>
        </p:scale>
        <p:origin x="2544" y="392"/>
      </p:cViewPr>
      <p:guideLst>
        <p:guide orient="horz" pos="6736"/>
        <p:guide pos="95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1.xml"/><Relationship Id="rId10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udienplakat (DE, FR &amp; 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 descr="BFH_Logo_C_de_fr_en_RG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86" y="18719800"/>
            <a:ext cx="5069685" cy="170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9143916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tudienplakat (DE, FR &amp; 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 descr="BFH_Logo_C_de_fr_en_RG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686" y="18719800"/>
            <a:ext cx="5069685" cy="1709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9143916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1" y="0"/>
            <a:ext cx="30279975" cy="21388388"/>
          </a:xfrm>
          <a:prstGeom prst="rect">
            <a:avLst/>
          </a:prstGeom>
          <a:noFill/>
          <a:ln w="63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95214" tIns="147607" rIns="295214" bIns="147607" anchor="ctr"/>
          <a:lstStyle/>
          <a:p>
            <a:pPr algn="ctr" defTabSz="1476070" fontAlgn="auto">
              <a:spcBef>
                <a:spcPts val="0"/>
              </a:spcBef>
              <a:spcAft>
                <a:spcPts val="0"/>
              </a:spcAft>
              <a:defRPr/>
            </a:pP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1" y="21083588"/>
            <a:ext cx="30273624" cy="101600"/>
          </a:xfrm>
          <a:prstGeom prst="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476070" fontAlgn="auto">
              <a:spcBef>
                <a:spcPts val="0"/>
              </a:spcBef>
              <a:spcAft>
                <a:spcPts val="0"/>
              </a:spcAft>
              <a:defRPr/>
            </a:pP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1" y="17881600"/>
            <a:ext cx="30273624" cy="101600"/>
          </a:xfrm>
          <a:prstGeom prst="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476070" fontAlgn="auto">
              <a:spcBef>
                <a:spcPts val="0"/>
              </a:spcBef>
              <a:spcAft>
                <a:spcPts val="0"/>
              </a:spcAft>
              <a:defRPr/>
            </a:pPr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20" r:id="rId2"/>
  </p:sldLayoutIdLst>
  <p:hf hdr="0" ftr="0" dt="0"/>
  <p:txStyles>
    <p:titleStyle>
      <a:lvl1pPr algn="ctr" defTabSz="1474788" rtl="0" eaLnBrk="1" fontAlgn="base" hangingPunct="1">
        <a:spcBef>
          <a:spcPct val="0"/>
        </a:spcBef>
        <a:spcAft>
          <a:spcPct val="0"/>
        </a:spcAft>
        <a:defRPr sz="142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1474788" rtl="0" eaLnBrk="1" fontAlgn="base" hangingPunct="1">
        <a:spcBef>
          <a:spcPct val="0"/>
        </a:spcBef>
        <a:spcAft>
          <a:spcPct val="0"/>
        </a:spcAft>
        <a:defRPr sz="142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2pPr>
      <a:lvl3pPr algn="ctr" defTabSz="1474788" rtl="0" eaLnBrk="1" fontAlgn="base" hangingPunct="1">
        <a:spcBef>
          <a:spcPct val="0"/>
        </a:spcBef>
        <a:spcAft>
          <a:spcPct val="0"/>
        </a:spcAft>
        <a:defRPr sz="142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3pPr>
      <a:lvl4pPr algn="ctr" defTabSz="1474788" rtl="0" eaLnBrk="1" fontAlgn="base" hangingPunct="1">
        <a:spcBef>
          <a:spcPct val="0"/>
        </a:spcBef>
        <a:spcAft>
          <a:spcPct val="0"/>
        </a:spcAft>
        <a:defRPr sz="142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4pPr>
      <a:lvl5pPr algn="ctr" defTabSz="1474788" rtl="0" eaLnBrk="1" fontAlgn="base" hangingPunct="1">
        <a:spcBef>
          <a:spcPct val="0"/>
        </a:spcBef>
        <a:spcAft>
          <a:spcPct val="0"/>
        </a:spcAft>
        <a:defRPr sz="14200">
          <a:solidFill>
            <a:schemeClr val="tx1"/>
          </a:solidFill>
          <a:latin typeface="Lucida Sans" pitchFamily="34" charset="0"/>
          <a:ea typeface="MS PGothic" pitchFamily="34" charset="-128"/>
          <a:cs typeface="ＭＳ Ｐゴシック" charset="0"/>
        </a:defRPr>
      </a:lvl5pPr>
      <a:lvl6pPr marL="1476070" algn="ctr" defTabSz="1476070" rtl="0" eaLnBrk="1" fontAlgn="base" hangingPunct="1">
        <a:spcBef>
          <a:spcPct val="0"/>
        </a:spcBef>
        <a:spcAft>
          <a:spcPct val="0"/>
        </a:spcAft>
        <a:defRPr sz="14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2952140" algn="ctr" defTabSz="1476070" rtl="0" eaLnBrk="1" fontAlgn="base" hangingPunct="1">
        <a:spcBef>
          <a:spcPct val="0"/>
        </a:spcBef>
        <a:spcAft>
          <a:spcPct val="0"/>
        </a:spcAft>
        <a:defRPr sz="14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4428211" algn="ctr" defTabSz="1476070" rtl="0" eaLnBrk="1" fontAlgn="base" hangingPunct="1">
        <a:spcBef>
          <a:spcPct val="0"/>
        </a:spcBef>
        <a:spcAft>
          <a:spcPct val="0"/>
        </a:spcAft>
        <a:defRPr sz="14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5904281" algn="ctr" defTabSz="1476070" rtl="0" eaLnBrk="1" fontAlgn="base" hangingPunct="1">
        <a:spcBef>
          <a:spcPct val="0"/>
        </a:spcBef>
        <a:spcAft>
          <a:spcPct val="0"/>
        </a:spcAft>
        <a:defRPr sz="142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1106488" indent="-1106488" algn="l" defTabSz="1474788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03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2397125" indent="-922338" algn="l" defTabSz="1474788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9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3689350" indent="-736600" algn="l" defTabSz="1474788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77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5165725" indent="-736600" algn="l" defTabSz="1474788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65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6642100" indent="-736600" algn="l" defTabSz="1474788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65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8118386" indent="-738035" algn="l" defTabSz="1476070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9594456" indent="-738035" algn="l" defTabSz="1476070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11070527" indent="-738035" algn="l" defTabSz="1476070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12546597" indent="-738035" algn="l" defTabSz="1476070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476070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1pPr>
      <a:lvl2pPr marL="1476070" algn="l" defTabSz="1476070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2pPr>
      <a:lvl3pPr marL="2952140" algn="l" defTabSz="1476070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3pPr>
      <a:lvl4pPr marL="4428211" algn="l" defTabSz="1476070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4pPr>
      <a:lvl5pPr marL="5904281" algn="l" defTabSz="1476070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5pPr>
      <a:lvl6pPr marL="7380351" algn="l" defTabSz="1476070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6pPr>
      <a:lvl7pPr marL="8856421" algn="l" defTabSz="1476070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7pPr>
      <a:lvl8pPr marL="10332491" algn="l" defTabSz="1476070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8pPr>
      <a:lvl9pPr marL="11808562" algn="l" defTabSz="1476070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 descr="Bitte möglichst die vorgegebene Breite einhalten! Sollte dieser Platz nicht reichen, kann im oberen Teil ein zusätzlicher längerer Titel verwendet werden." title="Titelfeld"/>
          <p:cNvSpPr txBox="1"/>
          <p:nvPr/>
        </p:nvSpPr>
        <p:spPr>
          <a:xfrm>
            <a:off x="6969455" y="18414123"/>
            <a:ext cx="15122378" cy="1323439"/>
          </a:xfrm>
          <a:prstGeom prst="rect">
            <a:avLst/>
          </a:prstGeom>
          <a:noFill/>
        </p:spPr>
        <p:txBody>
          <a:bodyPr wrap="none" lIns="72000" tIns="72000" rIns="72000" bIns="72000" rtlCol="0">
            <a:normAutofit lnSpcReduction="10000"/>
          </a:bodyPr>
          <a:lstStyle/>
          <a:p>
            <a:pPr algn="ctr"/>
            <a:r>
              <a:rPr lang="en-GB" sz="8000" dirty="0">
                <a:latin typeface="+mj-lt"/>
              </a:rPr>
              <a:t>«</a:t>
            </a:r>
            <a:r>
              <a:rPr lang="en-GB" sz="8000" dirty="0" err="1">
                <a:latin typeface="+mj-lt"/>
              </a:rPr>
              <a:t>LeafLink</a:t>
            </a:r>
            <a:r>
              <a:rPr lang="en-GB" sz="8000" dirty="0">
                <a:latin typeface="+mj-lt"/>
              </a:rPr>
              <a:t>» </a:t>
            </a:r>
            <a:r>
              <a:rPr lang="en-GB" sz="3600" dirty="0">
                <a:latin typeface="+mj-lt"/>
              </a:rPr>
              <a:t>Infrastructure for Sensor Management</a:t>
            </a:r>
            <a:endParaRPr lang="en-GB" sz="8000" dirty="0">
              <a:latin typeface="+mj-lt"/>
            </a:endParaRPr>
          </a:p>
        </p:txBody>
      </p:sp>
      <p:graphicFrame>
        <p:nvGraphicFramePr>
          <p:cNvPr id="7" name="Tabel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0924426"/>
              </p:ext>
            </p:extLst>
          </p:nvPr>
        </p:nvGraphicFramePr>
        <p:xfrm>
          <a:off x="22453624" y="18414123"/>
          <a:ext cx="7201896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874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144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r" defTabSz="1474788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FAA500"/>
                        </a:buClr>
                        <a:buSzPct val="80000"/>
                        <a:buFontTx/>
                        <a:buNone/>
                        <a:tabLst/>
                        <a:defRPr/>
                      </a:pPr>
                      <a:r>
                        <a:rPr kumimoji="0" lang="de-DE" altLang="de-DE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697D91"/>
                          </a:solidFill>
                          <a:effectLst/>
                          <a:uLnTx/>
                          <a:uFillTx/>
                          <a:latin typeface="Lucida Sans" pitchFamily="34" charset="0"/>
                          <a:ea typeface="MS PGothic" pitchFamily="34" charset="-128"/>
                          <a:cs typeface="+mn-cs"/>
                        </a:rPr>
                        <a:t>Graduate(s):</a:t>
                      </a:r>
                      <a:endParaRPr kumimoji="0" lang="fr-CH" sz="5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54" marR="9145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1476070" rtl="0" eaLnBrk="1" latinLnBrk="0" hangingPunct="1">
                        <a:lnSpc>
                          <a:spcPct val="100000"/>
                        </a:lnSpc>
                      </a:pPr>
                      <a:r>
                        <a:rPr kumimoji="0" lang="de-CH" sz="32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697D91"/>
                          </a:solidFill>
                          <a:effectLst/>
                          <a:uLnTx/>
                          <a:uFillTx/>
                          <a:latin typeface="Lucida Sans" pitchFamily="34" charset="0"/>
                          <a:ea typeface="MS PGothic" pitchFamily="34" charset="-128"/>
                          <a:cs typeface="+mn-cs"/>
                        </a:rPr>
                        <a:t>Linus Degen</a:t>
                      </a:r>
                      <a:br>
                        <a:rPr kumimoji="0" lang="de-CH" sz="32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697D91"/>
                          </a:solidFill>
                          <a:effectLst/>
                          <a:uLnTx/>
                          <a:uFillTx/>
                          <a:latin typeface="Lucida Sans" pitchFamily="34" charset="0"/>
                          <a:ea typeface="MS PGothic" pitchFamily="34" charset="-128"/>
                          <a:cs typeface="+mn-cs"/>
                        </a:rPr>
                      </a:br>
                      <a:r>
                        <a:rPr kumimoji="0" lang="de-CH" sz="32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697D91"/>
                          </a:solidFill>
                          <a:effectLst/>
                          <a:uLnTx/>
                          <a:uFillTx/>
                          <a:latin typeface="Lucida Sans" pitchFamily="34" charset="0"/>
                          <a:ea typeface="MS PGothic" pitchFamily="34" charset="-128"/>
                          <a:cs typeface="+mn-cs"/>
                        </a:rPr>
                        <a:t>Enrico Cirignaco</a:t>
                      </a:r>
                      <a:endParaRPr kumimoji="0" lang="fr-CH" sz="32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697D91"/>
                        </a:solidFill>
                        <a:effectLst/>
                        <a:uLnTx/>
                        <a:uFillTx/>
                        <a:latin typeface="Lucida Sans" pitchFamily="34" charset="0"/>
                        <a:ea typeface="MS PGothic" pitchFamily="34" charset="-128"/>
                        <a:cs typeface="+mn-cs"/>
                      </a:endParaRPr>
                    </a:p>
                  </a:txBody>
                  <a:tcPr marL="91454" marR="9145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1474788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FAA500"/>
                        </a:buClr>
                        <a:buSzPct val="80000"/>
                        <a:buFontTx/>
                        <a:buNone/>
                        <a:tabLst/>
                        <a:defRPr/>
                      </a:pPr>
                      <a:r>
                        <a:rPr kumimoji="0" lang="de-DE" altLang="de-DE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697D91"/>
                          </a:solidFill>
                          <a:effectLst/>
                          <a:uLnTx/>
                          <a:uFillTx/>
                          <a:latin typeface="Lucida Sans" pitchFamily="34" charset="0"/>
                          <a:ea typeface="MS PGothic" pitchFamily="34" charset="-128"/>
                          <a:cs typeface="+mn-cs"/>
                        </a:rPr>
                        <a:t>Professor:</a:t>
                      </a:r>
                      <a:endParaRPr kumimoji="0" lang="fr-CH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697D91"/>
                        </a:solidFill>
                        <a:effectLst/>
                        <a:uLnTx/>
                        <a:uFillTx/>
                        <a:latin typeface="Lucida Sans" pitchFamily="34" charset="0"/>
                        <a:ea typeface="MS PGothic" pitchFamily="34" charset="-128"/>
                        <a:cs typeface="+mn-cs"/>
                      </a:endParaRPr>
                    </a:p>
                  </a:txBody>
                  <a:tcPr marL="91454" marR="9145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1476070" rtl="0" eaLnBrk="1" latinLnBrk="0" hangingPunct="1">
                        <a:lnSpc>
                          <a:spcPct val="100000"/>
                        </a:lnSpc>
                      </a:pPr>
                      <a:r>
                        <a:rPr kumimoji="0" lang="de-CH" sz="32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697D91"/>
                          </a:solidFill>
                          <a:effectLst/>
                          <a:uLnTx/>
                          <a:uFillTx/>
                          <a:latin typeface="Lucida Sans" pitchFamily="34" charset="0"/>
                          <a:ea typeface="MS PGothic" pitchFamily="34" charset="-128"/>
                          <a:cs typeface="+mn-cs"/>
                        </a:rPr>
                        <a:t>Pascal </a:t>
                      </a:r>
                      <a:r>
                        <a:rPr kumimoji="0" lang="de-CH" sz="3200" b="0" i="0" u="none" strike="noStrike" kern="1200" cap="none" spc="0" normalizeH="0" baseline="0" dirty="0" err="1">
                          <a:ln>
                            <a:noFill/>
                          </a:ln>
                          <a:solidFill>
                            <a:srgbClr val="697D91"/>
                          </a:solidFill>
                          <a:effectLst/>
                          <a:uLnTx/>
                          <a:uFillTx/>
                          <a:latin typeface="Lucida Sans" pitchFamily="34" charset="0"/>
                          <a:ea typeface="MS PGothic" pitchFamily="34" charset="-128"/>
                          <a:cs typeface="+mn-cs"/>
                        </a:rPr>
                        <a:t>Mainini</a:t>
                      </a:r>
                      <a:endParaRPr kumimoji="0" lang="fr-CH" sz="32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697D91"/>
                        </a:solidFill>
                        <a:effectLst/>
                        <a:uLnTx/>
                        <a:uFillTx/>
                        <a:latin typeface="Lucida Sans" pitchFamily="34" charset="0"/>
                        <a:ea typeface="MS PGothic" pitchFamily="34" charset="-128"/>
                        <a:cs typeface="+mn-cs"/>
                      </a:endParaRPr>
                    </a:p>
                  </a:txBody>
                  <a:tcPr marL="91454" marR="9145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1474788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FAA500"/>
                        </a:buClr>
                        <a:buSzPct val="80000"/>
                        <a:buFontTx/>
                        <a:buNone/>
                        <a:tabLst/>
                        <a:defRPr/>
                      </a:pPr>
                      <a:r>
                        <a:rPr kumimoji="0" lang="de-DE" altLang="de-DE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697D91"/>
                          </a:solidFill>
                          <a:effectLst/>
                          <a:uLnTx/>
                          <a:uFillTx/>
                          <a:latin typeface="Lucida Sans" pitchFamily="34" charset="0"/>
                          <a:ea typeface="MS PGothic" pitchFamily="34" charset="-128"/>
                          <a:cs typeface="+mn-cs"/>
                        </a:rPr>
                        <a:t>Expert:</a:t>
                      </a:r>
                      <a:endParaRPr kumimoji="0" lang="fr-CH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697D91"/>
                        </a:solidFill>
                        <a:effectLst/>
                        <a:uLnTx/>
                        <a:uFillTx/>
                        <a:latin typeface="Lucida Sans" pitchFamily="34" charset="0"/>
                        <a:ea typeface="MS PGothic" pitchFamily="34" charset="-128"/>
                        <a:cs typeface="+mn-cs"/>
                      </a:endParaRPr>
                    </a:p>
                  </a:txBody>
                  <a:tcPr marL="91454" marR="9145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1476070" rtl="0" eaLnBrk="1" latinLnBrk="0" hangingPunct="1">
                        <a:lnSpc>
                          <a:spcPct val="100000"/>
                        </a:lnSpc>
                      </a:pPr>
                      <a:r>
                        <a:rPr kumimoji="0" lang="de-CH" sz="32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697D91"/>
                          </a:solidFill>
                          <a:effectLst/>
                          <a:uLnTx/>
                          <a:uFillTx/>
                          <a:latin typeface="Lucida Sans" pitchFamily="34" charset="0"/>
                          <a:ea typeface="MS PGothic" pitchFamily="34" charset="-128"/>
                          <a:cs typeface="+mn-cs"/>
                        </a:rPr>
                        <a:t>Thomas Jäggi</a:t>
                      </a:r>
                      <a:endParaRPr kumimoji="0" lang="fr-CH" sz="32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697D91"/>
                        </a:solidFill>
                        <a:effectLst/>
                        <a:uLnTx/>
                        <a:uFillTx/>
                        <a:latin typeface="Lucida Sans" pitchFamily="34" charset="0"/>
                        <a:ea typeface="MS PGothic" pitchFamily="34" charset="-128"/>
                        <a:cs typeface="+mn-cs"/>
                      </a:endParaRPr>
                    </a:p>
                  </a:txBody>
                  <a:tcPr marL="91454" marR="91454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Textfeld 2"/>
          <p:cNvSpPr txBox="1"/>
          <p:nvPr/>
        </p:nvSpPr>
        <p:spPr>
          <a:xfrm>
            <a:off x="6969455" y="19956914"/>
            <a:ext cx="151223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rgbClr val="FAA500"/>
              </a:buClr>
              <a:buSzPct val="80000"/>
              <a:defRPr/>
            </a:pPr>
            <a:r>
              <a:rPr lang="en-GB" altLang="de-DE" sz="3200">
                <a:solidFill>
                  <a:srgbClr val="697D91"/>
                </a:solidFill>
                <a:latin typeface="Lucida Sans" pitchFamily="34" charset="0"/>
              </a:rPr>
              <a:t>Bachelor Thesis 2025</a:t>
            </a:r>
            <a:r>
              <a:rPr lang="en-GB" altLang="de-DE" sz="3200" dirty="0">
                <a:solidFill>
                  <a:srgbClr val="697D91"/>
                </a:solidFill>
                <a:latin typeface="Lucida Sans" pitchFamily="34" charset="0"/>
              </a:rPr>
              <a:t>	 Degree Programme  Computer Science</a:t>
            </a:r>
            <a:endParaRPr lang="en-GB" sz="3200" dirty="0">
              <a:solidFill>
                <a:srgbClr val="697D91"/>
              </a:solidFill>
              <a:latin typeface="Lucida Sans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898776" y="896767"/>
            <a:ext cx="88458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Clr>
                <a:srgbClr val="FAA500"/>
              </a:buClr>
              <a:buSzPct val="80000"/>
              <a:defRPr/>
            </a:pPr>
            <a:r>
              <a:rPr lang="en-GB" altLang="de-DE" sz="4400" dirty="0">
                <a:solidFill>
                  <a:srgbClr val="697D91"/>
                </a:solidFill>
                <a:latin typeface="+mj-lt"/>
              </a:rPr>
              <a:t>The Idea</a:t>
            </a:r>
            <a:endParaRPr lang="en-GB" altLang="de-DE" sz="3200" dirty="0">
              <a:solidFill>
                <a:srgbClr val="697D91"/>
              </a:solidFill>
              <a:latin typeface="Lucida Sans" pitchFamily="34" charset="0"/>
            </a:endParaRPr>
          </a:p>
          <a:p>
            <a:pPr algn="just">
              <a:buClr>
                <a:srgbClr val="FAA500"/>
              </a:buClr>
              <a:buSzPct val="80000"/>
              <a:defRPr/>
            </a:pPr>
            <a:endParaRPr lang="en-GB" altLang="de-DE" sz="3200" dirty="0">
              <a:latin typeface="Lucida Sans" pitchFamily="34" charset="0"/>
            </a:endParaRPr>
          </a:p>
          <a:p>
            <a:pPr algn="just">
              <a:buClr>
                <a:srgbClr val="FAA500"/>
              </a:buClr>
              <a:buSzPct val="80000"/>
              <a:defRPr/>
            </a:pPr>
            <a:r>
              <a:rPr lang="en-GB" altLang="de-DE" sz="3200" dirty="0">
                <a:latin typeface="Lucida Sans" pitchFamily="34" charset="0"/>
              </a:rPr>
              <a:t>Text &amp; Image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56484" y="875399"/>
            <a:ext cx="88458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Clr>
                <a:srgbClr val="FAA500"/>
              </a:buClr>
              <a:buSzPct val="80000"/>
              <a:defRPr/>
            </a:pPr>
            <a:r>
              <a:rPr lang="en-GB" altLang="de-DE" sz="4400" dirty="0">
                <a:solidFill>
                  <a:srgbClr val="697D91"/>
                </a:solidFill>
                <a:latin typeface="+mj-lt"/>
              </a:rPr>
              <a:t>The solution</a:t>
            </a:r>
            <a:endParaRPr lang="en-GB" altLang="de-DE" sz="3200" dirty="0">
              <a:solidFill>
                <a:srgbClr val="697D91"/>
              </a:solidFill>
              <a:latin typeface="Lucida Sans" pitchFamily="34" charset="0"/>
            </a:endParaRPr>
          </a:p>
          <a:p>
            <a:pPr algn="just">
              <a:buClr>
                <a:srgbClr val="FAA500"/>
              </a:buClr>
              <a:buSzPct val="80000"/>
              <a:defRPr/>
            </a:pPr>
            <a:endParaRPr lang="en-GB" altLang="de-DE" sz="3200" dirty="0">
              <a:latin typeface="Lucida Sans" pitchFamily="34" charset="0"/>
            </a:endParaRPr>
          </a:p>
          <a:p>
            <a:pPr algn="just">
              <a:buClr>
                <a:srgbClr val="FAA500"/>
              </a:buClr>
              <a:buSzPct val="80000"/>
              <a:defRPr/>
            </a:pPr>
            <a:r>
              <a:rPr lang="en-GB" altLang="de-DE" sz="3200" dirty="0">
                <a:latin typeface="Lucida Sans" pitchFamily="34" charset="0"/>
              </a:rPr>
              <a:t>Text &amp; Image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10667052" y="893032"/>
            <a:ext cx="88458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Clr>
                <a:srgbClr val="FAA500"/>
              </a:buClr>
              <a:buSzPct val="80000"/>
              <a:defRPr/>
            </a:pPr>
            <a:r>
              <a:rPr lang="en-GB" altLang="de-DE" sz="4400" dirty="0">
                <a:solidFill>
                  <a:srgbClr val="697D91"/>
                </a:solidFill>
                <a:latin typeface="+mj-lt"/>
              </a:rPr>
              <a:t>The system</a:t>
            </a:r>
            <a:endParaRPr lang="en-GB" altLang="de-DE" sz="3200" dirty="0">
              <a:solidFill>
                <a:srgbClr val="697D91"/>
              </a:solidFill>
              <a:latin typeface="Lucida Sans" pitchFamily="34" charset="0"/>
            </a:endParaRPr>
          </a:p>
          <a:p>
            <a:pPr algn="just">
              <a:buClr>
                <a:srgbClr val="FAA500"/>
              </a:buClr>
              <a:buSzPct val="80000"/>
              <a:defRPr/>
            </a:pPr>
            <a:endParaRPr lang="en-GB" altLang="de-DE" sz="3200" dirty="0">
              <a:latin typeface="Lucida Sans" pitchFamily="34" charset="0"/>
            </a:endParaRPr>
          </a:p>
          <a:p>
            <a:pPr algn="just">
              <a:buClr>
                <a:srgbClr val="FAA500"/>
              </a:buClr>
              <a:buSzPct val="80000"/>
              <a:defRPr/>
            </a:pPr>
            <a:r>
              <a:rPr lang="en-GB" altLang="de-DE" sz="3200" dirty="0">
                <a:latin typeface="Lucida Sans" pitchFamily="34" charset="0"/>
              </a:rPr>
              <a:t>Text &amp; Image</a:t>
            </a:r>
          </a:p>
        </p:txBody>
      </p:sp>
      <p:pic>
        <p:nvPicPr>
          <p:cNvPr id="11" name="Picture 10" descr="A diagram of a system architecture&#10;&#10;AI-generated content may be incorrect.">
            <a:extLst>
              <a:ext uri="{FF2B5EF4-FFF2-40B4-BE49-F238E27FC236}">
                <a16:creationId xmlns:a16="http://schemas.microsoft.com/office/drawing/2014/main" id="{1A414E8B-DDC0-72B7-D2D8-FBC519617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304" y="3309463"/>
            <a:ext cx="9114727" cy="5519887"/>
          </a:xfrm>
          <a:prstGeom prst="rect">
            <a:avLst/>
          </a:prstGeom>
        </p:spPr>
      </p:pic>
      <p:pic>
        <p:nvPicPr>
          <p:cNvPr id="5" name="Picture 4" descr="A diagram of a network&#10;&#10;AI-generated content may be incorrect.">
            <a:extLst>
              <a:ext uri="{FF2B5EF4-FFF2-40B4-BE49-F238E27FC236}">
                <a16:creationId xmlns:a16="http://schemas.microsoft.com/office/drawing/2014/main" id="{F2057147-A659-CA40-2CC2-4DBAAFFF3EC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1820" b="23497"/>
          <a:stretch>
            <a:fillRect/>
          </a:stretch>
        </p:blipFill>
        <p:spPr>
          <a:xfrm>
            <a:off x="807227" y="12261754"/>
            <a:ext cx="8622078" cy="4706971"/>
          </a:xfrm>
          <a:prstGeom prst="rect">
            <a:avLst/>
          </a:prstGeom>
        </p:spPr>
      </p:pic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1C11BD1-8514-8906-FEB9-905A70F2FC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83812" y="11626484"/>
            <a:ext cx="11171708" cy="5977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550706"/>
      </p:ext>
    </p:extLst>
  </p:cSld>
  <p:clrMapOvr>
    <a:masterClrMapping/>
  </p:clrMapOvr>
</p:sld>
</file>

<file path=ppt/theme/theme1.xml><?xml version="1.0" encoding="utf-8"?>
<a:theme xmlns:a="http://schemas.openxmlformats.org/drawingml/2006/main" name="BFH_Posterpräsentation_A1_Vorlage_quer">
  <a:themeElements>
    <a:clrScheme name="BFH RGB">
      <a:dk1>
        <a:sysClr val="windowText" lastClr="000000"/>
      </a:dk1>
      <a:lt1>
        <a:sysClr val="window" lastClr="FFFFFF"/>
      </a:lt1>
      <a:dk2>
        <a:srgbClr val="697D91"/>
      </a:dk2>
      <a:lt2>
        <a:srgbClr val="EEECE1"/>
      </a:lt2>
      <a:accent1>
        <a:srgbClr val="556455"/>
      </a:accent1>
      <a:accent2>
        <a:srgbClr val="8CAF82"/>
      </a:accent2>
      <a:accent3>
        <a:srgbClr val="506E96"/>
      </a:accent3>
      <a:accent4>
        <a:srgbClr val="87B9C8"/>
      </a:accent4>
      <a:accent5>
        <a:srgbClr val="645078"/>
      </a:accent5>
      <a:accent6>
        <a:srgbClr val="A087AA"/>
      </a:accent6>
      <a:hlink>
        <a:srgbClr val="699BBE"/>
      </a:hlink>
      <a:folHlink>
        <a:srgbClr val="B99164"/>
      </a:folHlink>
    </a:clrScheme>
    <a:fontScheme name="BFH-Schrift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fhIntranetDepartmentText xmlns="63c724b1-652e-424f-8d99-4ee509067280">
      <Terms xmlns="http://schemas.microsoft.com/office/infopath/2007/PartnerControls">
        <TermInfo xmlns="http://schemas.microsoft.com/office/infopath/2007/PartnerControls">
          <TermName xmlns="http://schemas.microsoft.com/office/infopath/2007/PartnerControls">Vorlage</TermName>
          <TermId xmlns="http://schemas.microsoft.com/office/infopath/2007/PartnerControls">de1a6d3c-ac6a-4b34-8edd-308eb81066db</TermId>
        </TermInfo>
      </Terms>
    </BfhIntranetDepartmentText>
    <TaxCatchAll xmlns="2551ef7e-3b29-44d1-a8ad-ef34c26bfc60">
      <Value>241</Value>
    </TaxCatchAll>
  </documentManagement>
</p:properties>
</file>

<file path=customXml/item2.xml><?xml version="1.0" encoding="utf-8"?>
<LongProperties xmlns="http://schemas.microsoft.com/office/2006/metadata/longProperties"/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BFH Document" ma:contentTypeID="0x0101009127C3B567804923A8661E062BBD8EF500562C9D82744B284A86093F1D9B579BDC" ma:contentTypeVersion="2" ma:contentTypeDescription="Ein neues Dokument erstellen." ma:contentTypeScope="" ma:versionID="9c45b5bf27c78835ceac1d8ed0ad849b">
  <xsd:schema xmlns:xsd="http://www.w3.org/2001/XMLSchema" xmlns:xs="http://www.w3.org/2001/XMLSchema" xmlns:p="http://schemas.microsoft.com/office/2006/metadata/properties" xmlns:ns2="63c724b1-652e-424f-8d99-4ee509067280" xmlns:ns3="2551ef7e-3b29-44d1-a8ad-ef34c26bfc60" targetNamespace="http://schemas.microsoft.com/office/2006/metadata/properties" ma:root="true" ma:fieldsID="77ddedd9f4909d73cfb737d3d691d0f9" ns2:_="" ns3:_="">
    <xsd:import namespace="63c724b1-652e-424f-8d99-4ee509067280"/>
    <xsd:import namespace="2551ef7e-3b29-44d1-a8ad-ef34c26bfc60"/>
    <xsd:element name="properties">
      <xsd:complexType>
        <xsd:sequence>
          <xsd:element name="documentManagement">
            <xsd:complexType>
              <xsd:all>
                <xsd:element ref="ns2:BfhIntranetDepartmentText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c724b1-652e-424f-8d99-4ee509067280" elementFormDefault="qualified">
    <xsd:import namespace="http://schemas.microsoft.com/office/2006/documentManagement/types"/>
    <xsd:import namespace="http://schemas.microsoft.com/office/infopath/2007/PartnerControls"/>
    <xsd:element name="BfhIntranetDepartmentText" ma:index="8" ma:taxonomy="true" ma:internalName="BfhIntranetDocumentTypeText" ma:taxonomyFieldName="BfhIntranetDocumentType" ma:displayName="Category" ma:fieldId="{f8359f88-a329-420a-8398-ef3d99cc0ffa}" ma:sspId="db51d986-4054-4caf-a2c9-3203a912c9cc" ma:termSetId="b53f0ae3-1e6d-4244-92c1-70838aa45c69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51ef7e-3b29-44d1-a8ad-ef34c26bfc60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description="" ma:hidden="true" ma:list="{74e92fac-6607-49d4-87f2-706e70d1a0b0}" ma:internalName="TaxCatchAll" ma:showField="CatchAllData" ma:web="2551ef7e-3b29-44d1-a8ad-ef34c26bfc6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2310AE4-98C2-4A3E-BE75-5A8AB8823A32}">
  <ds:schemaRefs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63c724b1-652e-424f-8d99-4ee509067280"/>
    <ds:schemaRef ds:uri="http://purl.org/dc/terms/"/>
    <ds:schemaRef ds:uri="http://www.w3.org/XML/1998/namespace"/>
    <ds:schemaRef ds:uri="2551ef7e-3b29-44d1-a8ad-ef34c26bfc60"/>
    <ds:schemaRef ds:uri="http://schemas.openxmlformats.org/package/2006/metadata/core-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4ACECAE-8DDC-4218-ADDE-80828E100BF5}">
  <ds:schemaRefs>
    <ds:schemaRef ds:uri="http://schemas.microsoft.com/office/2006/metadata/longProperties"/>
  </ds:schemaRefs>
</ds:datastoreItem>
</file>

<file path=customXml/itemProps3.xml><?xml version="1.0" encoding="utf-8"?>
<ds:datastoreItem xmlns:ds="http://schemas.openxmlformats.org/officeDocument/2006/customXml" ds:itemID="{064F56C1-3E03-4158-81FF-45AFD11405F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c724b1-652e-424f-8d99-4ee509067280"/>
    <ds:schemaRef ds:uri="2551ef7e-3b29-44d1-a8ad-ef34c26bfc6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47870AFC-B140-4E73-B0E2-054A74E7EB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159</TotalTime>
  <Words>48</Words>
  <Application>Microsoft Macintosh PowerPoint</Application>
  <PresentationFormat>Custom</PresentationFormat>
  <Paragraphs>17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Lucida Sans</vt:lpstr>
      <vt:lpstr>BFH_Posterpräsentation_A1_Vorlage_quer</vt:lpstr>
      <vt:lpstr>PowerPoint Presentation</vt:lpstr>
    </vt:vector>
  </TitlesOfParts>
  <Manager>kfh1</Manager>
  <Company>Bern University of Applied Sciences - Engineering and computer science</Company>
  <LinksUpToDate>false</LinksUpToDate>
  <SharedDoc>false</SharedDoc>
  <HyperlinkBase>http://www.ti.bfh.ch/en.html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Poster BSc exhibition</dc:title>
  <dc:subject>Thesis at a glance</dc:subject>
  <dc:creator>staff BFH-TI</dc:creator>
  <cp:lastModifiedBy>Cirignaco Enrico</cp:lastModifiedBy>
  <cp:revision>27</cp:revision>
  <cp:lastPrinted>2014-04-10T14:38:53Z</cp:lastPrinted>
  <dcterms:created xsi:type="dcterms:W3CDTF">2014-04-01T09:39:32Z</dcterms:created>
  <dcterms:modified xsi:type="dcterms:W3CDTF">2025-05-22T11:15:34Z</dcterms:modified>
  <dc:language>d | f | 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fhIntranetDocumentType">
    <vt:lpwstr>241;#Vorlage|de1a6d3c-ac6a-4b34-8edd-308eb81066db</vt:lpwstr>
  </property>
  <property fmtid="{D5CDD505-2E9C-101B-9397-08002B2CF9AE}" pid="3" name="BfhIntranetDocumentTypeText">
    <vt:lpwstr>Vorlage|de1a6d3c-ac6a-4b34-8edd-308eb81066db</vt:lpwstr>
  </property>
  <property fmtid="{D5CDD505-2E9C-101B-9397-08002B2CF9AE}" pid="4" name="TaxCatchAll">
    <vt:lpwstr>241;#Vorlage|de1a6d3c-ac6a-4b34-8edd-308eb81066db</vt:lpwstr>
  </property>
</Properties>
</file>

<file path=docProps/thumbnail.jpeg>
</file>